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65" r:id="rId5"/>
  </p:sldIdLst>
  <p:sldSz cx="6858000" cy="9144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20411B"/>
    <a:srgbClr val="2F6228"/>
    <a:srgbClr val="00152A"/>
    <a:srgbClr val="001D3A"/>
    <a:srgbClr val="003366"/>
    <a:srgbClr val="740000"/>
    <a:srgbClr val="FF3300"/>
    <a:srgbClr val="FFFC3E"/>
    <a:srgbClr val="BF81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8BA01-A12F-4816-94E5-2290ECE65162}" v="2" dt="2020-12-07T19:39:37.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48" autoAdjust="0"/>
    <p:restoredTop sz="94652"/>
  </p:normalViewPr>
  <p:slideViewPr>
    <p:cSldViewPr snapToGrid="0" snapToObjects="1">
      <p:cViewPr varScale="1">
        <p:scale>
          <a:sx n="81" d="100"/>
          <a:sy n="81" d="100"/>
        </p:scale>
        <p:origin x="3840"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F7A03059-3F3A-4BC3-BB25-70ABE4313A8D}" type="datetimeFigureOut">
              <a:rPr lang="en-US" smtClean="0"/>
              <a:t>12/8/2020</a:t>
            </a:fld>
            <a:endParaRPr lang="en-US"/>
          </a:p>
        </p:txBody>
      </p:sp>
      <p:sp>
        <p:nvSpPr>
          <p:cNvPr id="4" name="Slide Image Placeholder 3"/>
          <p:cNvSpPr>
            <a:spLocks noGrp="1" noRot="1" noChangeAspect="1"/>
          </p:cNvSpPr>
          <p:nvPr>
            <p:ph type="sldImg" idx="2"/>
          </p:nvPr>
        </p:nvSpPr>
        <p:spPr>
          <a:xfrm>
            <a:off x="2252663" y="1162050"/>
            <a:ext cx="23526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F18713F0-DDFD-47B6-88E3-B5B14B815C20}" type="slidenum">
              <a:rPr lang="en-US" smtClean="0"/>
              <a:t>‹#›</a:t>
            </a:fld>
            <a:endParaRPr lang="en-US"/>
          </a:p>
        </p:txBody>
      </p:sp>
    </p:spTree>
    <p:extLst>
      <p:ext uri="{BB962C8B-B14F-4D97-AF65-F5344CB8AC3E}">
        <p14:creationId xmlns:p14="http://schemas.microsoft.com/office/powerpoint/2010/main" val="2643928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713F0-DDFD-47B6-88E3-B5B14B815C20}" type="slidenum">
              <a:rPr lang="en-US" smtClean="0"/>
              <a:t>1</a:t>
            </a:fld>
            <a:endParaRPr lang="en-US"/>
          </a:p>
        </p:txBody>
      </p:sp>
    </p:spTree>
    <p:extLst>
      <p:ext uri="{BB962C8B-B14F-4D97-AF65-F5344CB8AC3E}">
        <p14:creationId xmlns:p14="http://schemas.microsoft.com/office/powerpoint/2010/main" val="232776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E94B9F-D089-654E-A221-40956E44D94E}"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23E45-8B0A-2E44-82E7-944AD1DDCD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94B9F-D089-654E-A221-40956E44D94E}"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23E45-8B0A-2E44-82E7-944AD1DDCD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94B9F-D089-654E-A221-40956E44D94E}"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23E45-8B0A-2E44-82E7-944AD1DDCD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94B9F-D089-654E-A221-40956E44D94E}"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23E45-8B0A-2E44-82E7-944AD1DDCD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E94B9F-D089-654E-A221-40956E44D94E}"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23E45-8B0A-2E44-82E7-944AD1DDCD9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E94B9F-D089-654E-A221-40956E44D94E}"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23E45-8B0A-2E44-82E7-944AD1DDCD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E94B9F-D089-654E-A221-40956E44D94E}"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423E45-8B0A-2E44-82E7-944AD1DDCD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E94B9F-D089-654E-A221-40956E44D94E}"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423E45-8B0A-2E44-82E7-944AD1DDCD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94B9F-D089-654E-A221-40956E44D94E}"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423E45-8B0A-2E44-82E7-944AD1DDCD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E94B9F-D089-654E-A221-40956E44D94E}"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23E45-8B0A-2E44-82E7-944AD1DDCD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E94B9F-D089-654E-A221-40956E44D94E}"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23E45-8B0A-2E44-82E7-944AD1DDCD9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AE94B9F-D089-654E-A221-40956E44D94E}" type="datetimeFigureOut">
              <a:rPr lang="en-US" smtClean="0"/>
              <a:t>12/8/2020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1423E45-8B0A-2E44-82E7-944AD1DDCD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g"/><Relationship Id="rId10" Type="http://schemas.openxmlformats.org/officeDocument/2006/relationships/image" Target="../media/image7.png"/><Relationship Id="rId4" Type="http://schemas.openxmlformats.org/officeDocument/2006/relationships/hyperlink" Target="mailto:piwasinski@ware.k12.ma.us"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4038" y="2304940"/>
            <a:ext cx="3185919" cy="446276"/>
          </a:xfrm>
          <a:prstGeom prst="rect">
            <a:avLst/>
          </a:prstGeom>
          <a:noFill/>
          <a:ln w="3175">
            <a:solidFill>
              <a:schemeClr val="bg1"/>
            </a:solidFill>
          </a:ln>
        </p:spPr>
        <p:txBody>
          <a:bodyPr wrap="square" rtlCol="0">
            <a:spAutoFit/>
          </a:bodyPr>
          <a:lstStyle/>
          <a:p>
            <a:r>
              <a:rPr lang="en-US" sz="2300" spc="-150" dirty="0">
                <a:ln w="19050" cap="flat" cmpd="sng" algn="ctr">
                  <a:solidFill>
                    <a:schemeClr val="tx1"/>
                  </a:solidFill>
                  <a:prstDash val="solid"/>
                  <a:round/>
                  <a:headEnd type="none" w="med" len="med"/>
                  <a:tailEnd type="none" w="med" len="med"/>
                </a:ln>
                <a:solidFill>
                  <a:schemeClr val="accent1"/>
                </a:solidFill>
                <a:latin typeface="Modern Love Caps" panose="04070805081001020A01" pitchFamily="82" charset="0"/>
                <a:cs typeface="Arial Black"/>
              </a:rPr>
              <a:t>A message from the Principal:</a:t>
            </a:r>
          </a:p>
        </p:txBody>
      </p:sp>
      <p:sp>
        <p:nvSpPr>
          <p:cNvPr id="3" name="Rectangle 2"/>
          <p:cNvSpPr/>
          <p:nvPr/>
        </p:nvSpPr>
        <p:spPr>
          <a:xfrm>
            <a:off x="4072507" y="2271028"/>
            <a:ext cx="2397356" cy="400110"/>
          </a:xfrm>
          <a:prstGeom prst="rect">
            <a:avLst/>
          </a:prstGeom>
        </p:spPr>
        <p:txBody>
          <a:bodyPr wrap="square">
            <a:spAutoFit/>
          </a:bodyPr>
          <a:lstStyle/>
          <a:p>
            <a:pPr lvl="0" algn="ctr"/>
            <a:r>
              <a:rPr lang="en-US" sz="2000" b="1" dirty="0">
                <a:ln w="19050" cap="flat" cmpd="sng" algn="ctr">
                  <a:solidFill>
                    <a:prstClr val="black"/>
                  </a:solidFill>
                  <a:prstDash val="solid"/>
                  <a:round/>
                  <a:headEnd type="none" w="med" len="med"/>
                  <a:tailEnd type="none" w="med" len="med"/>
                </a:ln>
                <a:solidFill>
                  <a:schemeClr val="accent1">
                    <a:lumMod val="40000"/>
                    <a:lumOff val="60000"/>
                  </a:schemeClr>
                </a:solidFill>
                <a:latin typeface="Tempus Sans ITC" panose="04020404030D07020202" pitchFamily="82" charset="0"/>
                <a:cs typeface="Arial Black"/>
              </a:rPr>
              <a:t>Reminders:</a:t>
            </a:r>
          </a:p>
        </p:txBody>
      </p:sp>
      <p:sp>
        <p:nvSpPr>
          <p:cNvPr id="4" name="Rectangle 3"/>
          <p:cNvSpPr/>
          <p:nvPr/>
        </p:nvSpPr>
        <p:spPr>
          <a:xfrm>
            <a:off x="469127" y="5763934"/>
            <a:ext cx="2701051" cy="646331"/>
          </a:xfrm>
          <a:prstGeom prst="rect">
            <a:avLst/>
          </a:prstGeom>
        </p:spPr>
        <p:txBody>
          <a:bodyPr wrap="square">
            <a:spAutoFit/>
          </a:bodyPr>
          <a:lstStyle/>
          <a:p>
            <a:pPr lvl="0" algn="ctr"/>
            <a:r>
              <a:rPr lang="en-US" dirty="0">
                <a:ln w="19050" cap="flat" cmpd="sng" algn="ctr">
                  <a:solidFill>
                    <a:prstClr val="black"/>
                  </a:solidFill>
                  <a:prstDash val="solid"/>
                  <a:round/>
                  <a:headEnd type="none" w="med" len="med"/>
                  <a:tailEnd type="none" w="med" len="med"/>
                </a:ln>
                <a:solidFill>
                  <a:schemeClr val="accent1"/>
                </a:solidFill>
                <a:latin typeface="Britannic Bold" panose="020B0903060703020204" pitchFamily="34" charset="0"/>
                <a:cs typeface="Arial Black"/>
              </a:rPr>
              <a:t>How to set up your child for success this year:</a:t>
            </a:r>
          </a:p>
        </p:txBody>
      </p:sp>
      <p:sp>
        <p:nvSpPr>
          <p:cNvPr id="5" name="Rectangle 4"/>
          <p:cNvSpPr/>
          <p:nvPr/>
        </p:nvSpPr>
        <p:spPr>
          <a:xfrm>
            <a:off x="3379163" y="8017016"/>
            <a:ext cx="3161760" cy="630942"/>
          </a:xfrm>
          <a:prstGeom prst="rect">
            <a:avLst/>
          </a:prstGeom>
        </p:spPr>
        <p:txBody>
          <a:bodyPr wrap="square">
            <a:spAutoFit/>
          </a:bodyPr>
          <a:lstStyle/>
          <a:p>
            <a:pPr lvl="0" algn="ctr"/>
            <a:r>
              <a:rPr lang="en-US" sz="3400" spc="-150" dirty="0">
                <a:ln w="19050" cap="flat" cmpd="sng" algn="ctr">
                  <a:solidFill>
                    <a:prstClr val="black"/>
                  </a:solidFill>
                  <a:prstDash val="solid"/>
                  <a:round/>
                  <a:headEnd type="none" w="med" len="med"/>
                  <a:tailEnd type="none" w="med" len="med"/>
                </a:ln>
                <a:solidFill>
                  <a:schemeClr val="accent1">
                    <a:lumMod val="60000"/>
                    <a:lumOff val="40000"/>
                  </a:schemeClr>
                </a:solidFill>
                <a:latin typeface="Berlin Sans FB Demi" panose="020E0802020502020306" pitchFamily="34" charset="0"/>
                <a:cs typeface="Arial Black"/>
              </a:rPr>
              <a:t>December 2020</a:t>
            </a:r>
          </a:p>
        </p:txBody>
      </p:sp>
      <p:sp>
        <p:nvSpPr>
          <p:cNvPr id="8" name="TextBox 7"/>
          <p:cNvSpPr txBox="1"/>
          <p:nvPr/>
        </p:nvSpPr>
        <p:spPr>
          <a:xfrm>
            <a:off x="4145541" y="2595960"/>
            <a:ext cx="2324321" cy="2554545"/>
          </a:xfrm>
          <a:prstGeom prst="rect">
            <a:avLst/>
          </a:prstGeom>
          <a:noFill/>
        </p:spPr>
        <p:txBody>
          <a:bodyPr wrap="square" rtlCol="0">
            <a:spAutoFit/>
          </a:bodyPr>
          <a:lstStyle/>
          <a:p>
            <a:r>
              <a:rPr lang="en-US" sz="1000" b="1" u="sng" dirty="0">
                <a:latin typeface="Modern Love Caps" panose="04070805081001020A01" pitchFamily="82" charset="0"/>
              </a:rPr>
              <a:t>Dec. 7</a:t>
            </a:r>
            <a:r>
              <a:rPr lang="en-US" sz="1000" b="1" u="sng" baseline="30000" dirty="0">
                <a:latin typeface="Modern Love Caps" panose="04070805081001020A01" pitchFamily="82" charset="0"/>
              </a:rPr>
              <a:t>th</a:t>
            </a:r>
            <a:r>
              <a:rPr lang="en-US" sz="1000" b="1" dirty="0">
                <a:latin typeface="Modern Love Caps" panose="04070805081001020A01" pitchFamily="82" charset="0"/>
              </a:rPr>
              <a:t>:</a:t>
            </a:r>
            <a:r>
              <a:rPr lang="en-US" sz="1000" dirty="0">
                <a:latin typeface="Modern Love Caps" panose="04070805081001020A01" pitchFamily="82" charset="0"/>
              </a:rPr>
              <a:t> Virtual PTO Meeting @ 6:30pm</a:t>
            </a:r>
          </a:p>
          <a:p>
            <a:r>
              <a:rPr lang="en-US" sz="1000" dirty="0">
                <a:latin typeface="Modern Love Caps" panose="04070805081001020A01" pitchFamily="82" charset="0"/>
              </a:rPr>
              <a:t>*The meeting link can be found on the SMK Facebook page</a:t>
            </a:r>
          </a:p>
          <a:p>
            <a:r>
              <a:rPr lang="en-US" sz="1000" b="1" u="sng" dirty="0">
                <a:latin typeface="Modern Love Caps" panose="04070805081001020A01" pitchFamily="82" charset="0"/>
              </a:rPr>
              <a:t>Dec. 8</a:t>
            </a:r>
            <a:r>
              <a:rPr lang="en-US" sz="1000" b="1" u="sng" baseline="30000" dirty="0">
                <a:latin typeface="Modern Love Caps" panose="04070805081001020A01" pitchFamily="82" charset="0"/>
              </a:rPr>
              <a:t>th </a:t>
            </a:r>
            <a:r>
              <a:rPr lang="en-US" sz="1000" b="1" u="sng" dirty="0">
                <a:latin typeface="Modern Love Caps" panose="04070805081001020A01" pitchFamily="82" charset="0"/>
              </a:rPr>
              <a:t>&amp; 11</a:t>
            </a:r>
            <a:r>
              <a:rPr lang="en-US" sz="1000" b="1" u="sng" baseline="30000" dirty="0">
                <a:latin typeface="Modern Love Caps" panose="04070805081001020A01" pitchFamily="82" charset="0"/>
              </a:rPr>
              <a:t>th</a:t>
            </a:r>
            <a:r>
              <a:rPr lang="en-US" sz="1000" b="1" dirty="0">
                <a:latin typeface="Modern Love Caps" panose="04070805081001020A01" pitchFamily="82" charset="0"/>
              </a:rPr>
              <a:t>: </a:t>
            </a:r>
            <a:r>
              <a:rPr lang="en-US" sz="1000" dirty="0">
                <a:latin typeface="Modern Love Caps" panose="04070805081001020A01" pitchFamily="82" charset="0"/>
              </a:rPr>
              <a:t>Pajama Day!</a:t>
            </a:r>
          </a:p>
          <a:p>
            <a:r>
              <a:rPr lang="en-US" sz="1000" b="1" u="sng" dirty="0">
                <a:latin typeface="Modern Love Caps" panose="04070805081001020A01" pitchFamily="82" charset="0"/>
              </a:rPr>
              <a:t>Dec. 14</a:t>
            </a:r>
            <a:r>
              <a:rPr lang="en-US" sz="1000" b="1" u="sng" baseline="30000" dirty="0">
                <a:latin typeface="Modern Love Caps" panose="04070805081001020A01" pitchFamily="82" charset="0"/>
              </a:rPr>
              <a:t>th</a:t>
            </a:r>
            <a:r>
              <a:rPr lang="en-US" sz="1000" b="1" dirty="0">
                <a:latin typeface="Modern Love Caps" panose="04070805081001020A01" pitchFamily="82" charset="0"/>
              </a:rPr>
              <a:t>:</a:t>
            </a:r>
            <a:r>
              <a:rPr lang="en-US" sz="1000" dirty="0">
                <a:latin typeface="Modern Love Caps" panose="04070805081001020A01" pitchFamily="82" charset="0"/>
              </a:rPr>
              <a:t> Picture retake’s for Cohorts A &amp; C</a:t>
            </a:r>
          </a:p>
          <a:p>
            <a:r>
              <a:rPr lang="en-US" sz="1000" b="1" u="sng" dirty="0">
                <a:latin typeface="Modern Love Caps" panose="04070805081001020A01" pitchFamily="82" charset="0"/>
              </a:rPr>
              <a:t>Dec 15</a:t>
            </a:r>
            <a:r>
              <a:rPr lang="en-US" sz="1000" b="1" u="sng" baseline="30000" dirty="0">
                <a:latin typeface="Modern Love Caps" panose="04070805081001020A01" pitchFamily="82" charset="0"/>
              </a:rPr>
              <a:t>th</a:t>
            </a:r>
            <a:r>
              <a:rPr lang="en-US" sz="1000" b="1" dirty="0">
                <a:latin typeface="Modern Love Caps" panose="04070805081001020A01" pitchFamily="82" charset="0"/>
              </a:rPr>
              <a:t>: </a:t>
            </a:r>
            <a:r>
              <a:rPr lang="en-US" sz="1000" dirty="0">
                <a:latin typeface="Modern Love Caps" panose="04070805081001020A01" pitchFamily="82" charset="0"/>
              </a:rPr>
              <a:t>Dress to Impress Day! </a:t>
            </a:r>
            <a:r>
              <a:rPr lang="en-US" sz="1000" dirty="0">
                <a:solidFill>
                  <a:schemeClr val="bg1"/>
                </a:solidFill>
                <a:latin typeface="Modern Love Caps" panose="04070805081001020A01" pitchFamily="82" charset="0"/>
              </a:rPr>
              <a:t>*</a:t>
            </a:r>
          </a:p>
          <a:p>
            <a:r>
              <a:rPr lang="en-US" sz="1000" dirty="0">
                <a:solidFill>
                  <a:schemeClr val="bg1"/>
                </a:solidFill>
                <a:latin typeface="Modern Love Caps" panose="04070805081001020A01" pitchFamily="82" charset="0"/>
              </a:rPr>
              <a:t>*   </a:t>
            </a:r>
            <a:r>
              <a:rPr lang="en-US" sz="1000" dirty="0">
                <a:latin typeface="Modern Love Caps" panose="04070805081001020A01" pitchFamily="82" charset="0"/>
              </a:rPr>
              <a:t>Progress Reports go home for Cohort A </a:t>
            </a:r>
          </a:p>
          <a:p>
            <a:r>
              <a:rPr lang="en-US" sz="1000" b="1" u="sng" dirty="0">
                <a:latin typeface="Modern Love Caps" panose="04070805081001020A01" pitchFamily="82" charset="0"/>
              </a:rPr>
              <a:t>DEC 17</a:t>
            </a:r>
            <a:r>
              <a:rPr lang="en-US" sz="1000" b="1" u="sng" baseline="30000" dirty="0">
                <a:latin typeface="Modern Love Caps" panose="04070805081001020A01" pitchFamily="82" charset="0"/>
              </a:rPr>
              <a:t>th: </a:t>
            </a:r>
            <a:r>
              <a:rPr lang="en-US" sz="1000" dirty="0">
                <a:latin typeface="Modern Love Caps" panose="04070805081001020A01" pitchFamily="82" charset="0"/>
              </a:rPr>
              <a:t>Picture Retake’s for cohort B </a:t>
            </a:r>
            <a:r>
              <a:rPr lang="en-US" sz="1000" dirty="0">
                <a:solidFill>
                  <a:schemeClr val="bg1"/>
                </a:solidFill>
                <a:latin typeface="Modern Love Caps" panose="04070805081001020A01" pitchFamily="82" charset="0"/>
              </a:rPr>
              <a:t>*</a:t>
            </a:r>
            <a:r>
              <a:rPr lang="en-US" sz="1000" dirty="0">
                <a:latin typeface="Modern Love Caps" panose="04070805081001020A01" pitchFamily="82" charset="0"/>
              </a:rPr>
              <a:t>during school &amp; remote students from </a:t>
            </a:r>
            <a:r>
              <a:rPr lang="en-US" sz="1000" dirty="0">
                <a:solidFill>
                  <a:schemeClr val="bg1"/>
                </a:solidFill>
                <a:latin typeface="Modern Love Caps" panose="04070805081001020A01" pitchFamily="82" charset="0"/>
              </a:rPr>
              <a:t>*</a:t>
            </a:r>
            <a:r>
              <a:rPr lang="en-US" sz="1000" dirty="0">
                <a:latin typeface="Modern Love Caps" panose="04070805081001020A01" pitchFamily="82" charset="0"/>
              </a:rPr>
              <a:t>3:30-5:00pm after school </a:t>
            </a:r>
          </a:p>
          <a:p>
            <a:r>
              <a:rPr lang="en-US" sz="1000" b="1" u="sng" dirty="0">
                <a:latin typeface="Modern Love Caps" panose="04070805081001020A01" pitchFamily="82" charset="0"/>
              </a:rPr>
              <a:t>Dec 18</a:t>
            </a:r>
            <a:r>
              <a:rPr lang="en-US" sz="1000" b="1" u="sng" baseline="30000" dirty="0">
                <a:latin typeface="Modern Love Caps" panose="04070805081001020A01" pitchFamily="82" charset="0"/>
              </a:rPr>
              <a:t>th</a:t>
            </a:r>
            <a:r>
              <a:rPr lang="en-US" sz="1000" b="1" dirty="0">
                <a:latin typeface="Modern Love Caps" panose="04070805081001020A01" pitchFamily="82" charset="0"/>
              </a:rPr>
              <a:t>: </a:t>
            </a:r>
            <a:r>
              <a:rPr lang="en-US" sz="1000" dirty="0">
                <a:latin typeface="Modern Love Caps" panose="04070805081001020A01" pitchFamily="82" charset="0"/>
              </a:rPr>
              <a:t>Dress to Impress Day! </a:t>
            </a:r>
          </a:p>
          <a:p>
            <a:r>
              <a:rPr lang="en-US" sz="1000" dirty="0">
                <a:solidFill>
                  <a:schemeClr val="bg1"/>
                </a:solidFill>
                <a:latin typeface="Modern Love Caps" panose="04070805081001020A01" pitchFamily="82" charset="0"/>
              </a:rPr>
              <a:t>*    </a:t>
            </a:r>
            <a:r>
              <a:rPr lang="en-US" sz="1000" dirty="0">
                <a:latin typeface="Modern Love Caps" panose="04070805081001020A01" pitchFamily="82" charset="0"/>
              </a:rPr>
              <a:t>Progress Reports go home for Cohorts B, C &amp;         Remote students</a:t>
            </a:r>
          </a:p>
          <a:p>
            <a:r>
              <a:rPr lang="en-US" sz="1000" b="1" u="sng" dirty="0">
                <a:latin typeface="Modern Love Caps" panose="04070805081001020A01" pitchFamily="82" charset="0"/>
              </a:rPr>
              <a:t>Dec 23</a:t>
            </a:r>
            <a:r>
              <a:rPr lang="en-US" sz="1000" b="1" u="sng" baseline="30000" dirty="0">
                <a:latin typeface="Modern Love Caps" panose="04070805081001020A01" pitchFamily="82" charset="0"/>
              </a:rPr>
              <a:t>rd</a:t>
            </a:r>
            <a:r>
              <a:rPr lang="en-US" sz="1000" b="1" u="sng" dirty="0">
                <a:latin typeface="Modern Love Caps" panose="04070805081001020A01" pitchFamily="82" charset="0"/>
              </a:rPr>
              <a:t>: </a:t>
            </a:r>
            <a:r>
              <a:rPr lang="en-US" sz="1000" dirty="0">
                <a:latin typeface="Modern Love Caps" panose="04070805081001020A01" pitchFamily="82" charset="0"/>
              </a:rPr>
              <a:t>There will be no remote after school program today </a:t>
            </a:r>
            <a:r>
              <a:rPr lang="en-US" sz="1000" baseline="30000" dirty="0">
                <a:latin typeface="Modern Love Caps" panose="04070805081001020A01" pitchFamily="82" charset="0"/>
              </a:rPr>
              <a:t> </a:t>
            </a:r>
          </a:p>
          <a:p>
            <a:r>
              <a:rPr lang="en-US" sz="1000" b="1" u="sng" dirty="0">
                <a:latin typeface="Modern Love Caps" panose="04070805081001020A01" pitchFamily="82" charset="0"/>
              </a:rPr>
              <a:t>Dec. 24</a:t>
            </a:r>
            <a:r>
              <a:rPr lang="en-US" sz="1000" b="1" u="sng" baseline="30000" dirty="0">
                <a:latin typeface="Modern Love Caps" panose="04070805081001020A01" pitchFamily="82" charset="0"/>
              </a:rPr>
              <a:t>th</a:t>
            </a:r>
            <a:r>
              <a:rPr lang="en-US" sz="1000" b="1" u="sng" dirty="0">
                <a:latin typeface="Modern Love Caps" panose="04070805081001020A01" pitchFamily="82" charset="0"/>
              </a:rPr>
              <a:t>-Jan 1</a:t>
            </a:r>
            <a:r>
              <a:rPr lang="en-US" sz="1000" b="1" u="sng" baseline="30000" dirty="0">
                <a:latin typeface="Modern Love Caps" panose="04070805081001020A01" pitchFamily="82" charset="0"/>
              </a:rPr>
              <a:t>st</a:t>
            </a:r>
            <a:r>
              <a:rPr lang="en-US" sz="1000" b="1" dirty="0">
                <a:latin typeface="Modern Love Caps" panose="04070805081001020A01" pitchFamily="82" charset="0"/>
              </a:rPr>
              <a:t>: </a:t>
            </a:r>
            <a:r>
              <a:rPr lang="en-US" sz="1000" dirty="0">
                <a:latin typeface="Modern Love Caps" panose="04070805081001020A01" pitchFamily="82" charset="0"/>
              </a:rPr>
              <a:t>Holiday Break</a:t>
            </a:r>
          </a:p>
          <a:p>
            <a:r>
              <a:rPr lang="en-US" sz="1000" b="1" u="sng" dirty="0">
                <a:latin typeface="Modern Love Caps" panose="04070805081001020A01" pitchFamily="82" charset="0"/>
              </a:rPr>
              <a:t>Jan. 4</a:t>
            </a:r>
            <a:r>
              <a:rPr lang="en-US" sz="1000" b="1" u="sng" baseline="30000" dirty="0">
                <a:latin typeface="Modern Love Caps" panose="04070805081001020A01" pitchFamily="82" charset="0"/>
              </a:rPr>
              <a:t>th</a:t>
            </a:r>
            <a:r>
              <a:rPr lang="en-US" sz="1000" b="1" dirty="0">
                <a:latin typeface="Modern Love Caps" panose="04070805081001020A01" pitchFamily="82" charset="0"/>
              </a:rPr>
              <a:t>: </a:t>
            </a:r>
            <a:r>
              <a:rPr lang="en-US" sz="1000" dirty="0">
                <a:latin typeface="Modern Love Caps" panose="04070805081001020A01" pitchFamily="82" charset="0"/>
              </a:rPr>
              <a:t>Welcome Back</a:t>
            </a:r>
            <a:endParaRPr lang="en-US" sz="1000" u="sng" dirty="0">
              <a:latin typeface="Modern Love Caps" panose="04070805081001020A01" pitchFamily="82" charset="0"/>
            </a:endParaRPr>
          </a:p>
        </p:txBody>
      </p:sp>
      <p:sp>
        <p:nvSpPr>
          <p:cNvPr id="9" name="TextBox 8"/>
          <p:cNvSpPr txBox="1"/>
          <p:nvPr/>
        </p:nvSpPr>
        <p:spPr>
          <a:xfrm>
            <a:off x="400929" y="6416222"/>
            <a:ext cx="2794441" cy="1938992"/>
          </a:xfrm>
          <a:prstGeom prst="rect">
            <a:avLst/>
          </a:prstGeom>
          <a:noFill/>
        </p:spPr>
        <p:txBody>
          <a:bodyPr wrap="square" rtlCol="0">
            <a:spAutoFit/>
          </a:bodyPr>
          <a:lstStyle/>
          <a:p>
            <a:pPr marL="171450" indent="-171450">
              <a:buFont typeface="Wingdings" panose="05000000000000000000" pitchFamily="2" charset="2"/>
              <a:buChar char="v"/>
            </a:pPr>
            <a:r>
              <a:rPr lang="en-US" sz="1200" b="1" dirty="0">
                <a:latin typeface="Ink Free" panose="03080402000500000000" pitchFamily="66" charset="0"/>
              </a:rPr>
              <a:t>Be sure your child’s Chromebook is fully charged each day. </a:t>
            </a:r>
          </a:p>
          <a:p>
            <a:pPr marL="171450" indent="-171450">
              <a:buFont typeface="Wingdings" panose="05000000000000000000" pitchFamily="2" charset="2"/>
              <a:buChar char="v"/>
            </a:pPr>
            <a:r>
              <a:rPr lang="en-US" sz="1200" b="1" dirty="0">
                <a:latin typeface="Ink Free" panose="03080402000500000000" pitchFamily="66" charset="0"/>
              </a:rPr>
              <a:t>Create the best learning space possible. Make sure it is free from distraction and has everything they need to fully participate (writing supplies, paper, workbook, etc.)</a:t>
            </a:r>
          </a:p>
          <a:p>
            <a:pPr marL="171450" indent="-171450">
              <a:buFont typeface="Wingdings" panose="05000000000000000000" pitchFamily="2" charset="2"/>
              <a:buChar char="v"/>
            </a:pPr>
            <a:r>
              <a:rPr lang="en-US" sz="1200" b="1" dirty="0">
                <a:latin typeface="Ink Free" panose="03080402000500000000" pitchFamily="66" charset="0"/>
              </a:rPr>
              <a:t>Consider using headphones or earbuds to eliminate background noise. </a:t>
            </a:r>
          </a:p>
          <a:p>
            <a:pPr marL="171450" indent="-171450">
              <a:buFont typeface="Wingdings" panose="05000000000000000000" pitchFamily="2" charset="2"/>
              <a:buChar char="v"/>
            </a:pPr>
            <a:r>
              <a:rPr lang="en-US" sz="1200" b="1" dirty="0">
                <a:latin typeface="Ink Free" panose="03080402000500000000" pitchFamily="66" charset="0"/>
              </a:rPr>
              <a:t>Encourage your child to complete assignments as independently as possible.</a:t>
            </a:r>
          </a:p>
          <a:p>
            <a:pPr marL="171450" indent="-171450">
              <a:buFont typeface="Wingdings" panose="05000000000000000000" pitchFamily="2" charset="2"/>
              <a:buChar char="v"/>
            </a:pPr>
            <a:r>
              <a:rPr lang="en-US" sz="1200" b="1" dirty="0">
                <a:latin typeface="Ink Free" panose="03080402000500000000" pitchFamily="66" charset="0"/>
              </a:rPr>
              <a:t>Monitor progress but allow them to be independent during the school day. </a:t>
            </a:r>
          </a:p>
        </p:txBody>
      </p:sp>
      <p:sp>
        <p:nvSpPr>
          <p:cNvPr id="11" name="TextBox 10"/>
          <p:cNvSpPr txBox="1"/>
          <p:nvPr/>
        </p:nvSpPr>
        <p:spPr>
          <a:xfrm>
            <a:off x="3455591" y="5764169"/>
            <a:ext cx="3040863" cy="2685351"/>
          </a:xfrm>
          <a:prstGeom prst="rect">
            <a:avLst/>
          </a:prstGeom>
          <a:noFill/>
        </p:spPr>
        <p:txBody>
          <a:bodyPr wrap="square" rtlCol="0">
            <a:spAutoFit/>
          </a:bodyPr>
          <a:lstStyle/>
          <a:p>
            <a:pPr algn="ctr"/>
            <a:r>
              <a:rPr lang="en-US" sz="1350" b="1" spc="-150" dirty="0">
                <a:solidFill>
                  <a:srgbClr val="2F6228"/>
                </a:solidFill>
                <a:effectLst>
                  <a:outerShdw blurRad="38100" dist="38100" dir="2700000" algn="tl">
                    <a:srgbClr val="000000">
                      <a:alpha val="43137"/>
                    </a:srgbClr>
                  </a:outerShdw>
                </a:effectLst>
                <a:latin typeface="Segoe Print" panose="02000600000000000000" pitchFamily="2" charset="0"/>
              </a:rPr>
              <a:t>Remote &amp; Hybrid Remote </a:t>
            </a:r>
          </a:p>
          <a:p>
            <a:pPr algn="ctr"/>
            <a:r>
              <a:rPr lang="en-US" sz="1350" b="1" u="sng" spc="-150" dirty="0">
                <a:solidFill>
                  <a:srgbClr val="2F6228"/>
                </a:solidFill>
                <a:effectLst>
                  <a:outerShdw blurRad="38100" dist="38100" dir="2700000" algn="tl">
                    <a:srgbClr val="000000">
                      <a:alpha val="43137"/>
                    </a:srgbClr>
                  </a:outerShdw>
                </a:effectLst>
                <a:latin typeface="Segoe Print" panose="02000600000000000000" pitchFamily="2" charset="0"/>
              </a:rPr>
              <a:t>Meal pick-up: </a:t>
            </a:r>
          </a:p>
          <a:p>
            <a:pPr algn="ctr"/>
            <a:endParaRPr lang="en-US" sz="200" b="1" u="sng" spc="-150" dirty="0">
              <a:solidFill>
                <a:srgbClr val="2F6228"/>
              </a:solidFill>
              <a:effectLst>
                <a:outerShdw blurRad="38100" dist="38100" dir="2700000" algn="tl">
                  <a:srgbClr val="000000">
                    <a:alpha val="43137"/>
                  </a:srgbClr>
                </a:outerShdw>
              </a:effectLst>
              <a:latin typeface="Segoe Print" panose="02000600000000000000" pitchFamily="2" charset="0"/>
            </a:endParaRPr>
          </a:p>
          <a:p>
            <a:pPr algn="ctr"/>
            <a:endParaRPr lang="en-US" sz="200" b="1" dirty="0">
              <a:latin typeface="Segoe Print" panose="02000600000000000000" pitchFamily="2" charset="0"/>
            </a:endParaRPr>
          </a:p>
          <a:p>
            <a:pPr algn="ctr"/>
            <a:r>
              <a:rPr lang="en-US" sz="1150" dirty="0">
                <a:effectLst>
                  <a:outerShdw blurRad="38100" dist="38100" dir="2700000" algn="tl">
                    <a:srgbClr val="000000">
                      <a:alpha val="43137"/>
                    </a:srgbClr>
                  </a:outerShdw>
                </a:effectLst>
                <a:latin typeface="Rockwell Nova" panose="02060503020205020403" pitchFamily="18" charset="0"/>
              </a:rPr>
              <a:t>Students learning at home in the full remote or the hybrid-remote model are eligible for </a:t>
            </a:r>
            <a:r>
              <a:rPr lang="en-US" sz="1150" b="1" dirty="0">
                <a:effectLst>
                  <a:outerShdw blurRad="38100" dist="38100" dir="2700000" algn="tl">
                    <a:srgbClr val="000000">
                      <a:alpha val="43137"/>
                    </a:srgbClr>
                  </a:outerShdw>
                </a:effectLst>
                <a:latin typeface="Rockwell Nova" panose="02060503020205020403" pitchFamily="18" charset="0"/>
              </a:rPr>
              <a:t>free meal pick-up. </a:t>
            </a:r>
          </a:p>
          <a:p>
            <a:pPr algn="ctr"/>
            <a:endParaRPr lang="en-US" sz="400" dirty="0">
              <a:effectLst>
                <a:outerShdw blurRad="38100" dist="38100" dir="2700000" algn="tl">
                  <a:srgbClr val="000000">
                    <a:alpha val="43137"/>
                  </a:srgbClr>
                </a:outerShdw>
              </a:effectLst>
              <a:latin typeface="Rockwell Nova" panose="02060503020205020403" pitchFamily="18" charset="0"/>
            </a:endParaRPr>
          </a:p>
          <a:p>
            <a:r>
              <a:rPr lang="en-US" sz="1100" dirty="0">
                <a:solidFill>
                  <a:schemeClr val="tx1">
                    <a:lumMod val="95000"/>
                    <a:lumOff val="5000"/>
                  </a:schemeClr>
                </a:solidFill>
                <a:effectLst>
                  <a:outerShdw blurRad="38100" dist="38100" dir="2700000" algn="tl">
                    <a:srgbClr val="000000">
                      <a:alpha val="43137"/>
                    </a:srgbClr>
                  </a:outerShdw>
                </a:effectLst>
                <a:latin typeface="Rockwell Nova" panose="02060503020205020403" pitchFamily="18" charset="0"/>
              </a:rPr>
              <a:t>	   </a:t>
            </a:r>
            <a:r>
              <a:rPr lang="en-US" sz="1100" u="sng" dirty="0">
                <a:solidFill>
                  <a:schemeClr val="tx1">
                    <a:lumMod val="95000"/>
                    <a:lumOff val="5000"/>
                  </a:schemeClr>
                </a:solidFill>
                <a:effectLst>
                  <a:outerShdw blurRad="38100" dist="38100" dir="2700000" algn="tl">
                    <a:srgbClr val="000000">
                      <a:alpha val="43137"/>
                    </a:srgbClr>
                  </a:outerShdw>
                </a:effectLst>
                <a:latin typeface="Rockwell Nova" panose="02060503020205020403" pitchFamily="18" charset="0"/>
              </a:rPr>
              <a:t>Time</a:t>
            </a:r>
            <a:r>
              <a:rPr lang="en-US" sz="1100" dirty="0">
                <a:solidFill>
                  <a:schemeClr val="tx1">
                    <a:lumMod val="95000"/>
                    <a:lumOff val="5000"/>
                  </a:schemeClr>
                </a:solidFill>
                <a:effectLst>
                  <a:outerShdw blurRad="38100" dist="38100" dir="2700000" algn="tl">
                    <a:srgbClr val="000000">
                      <a:alpha val="43137"/>
                    </a:srgbClr>
                  </a:outerShdw>
                </a:effectLst>
                <a:latin typeface="Rockwell Nova" panose="02060503020205020403" pitchFamily="18" charset="0"/>
              </a:rPr>
              <a:t>: </a:t>
            </a:r>
            <a:r>
              <a:rPr lang="en-US" sz="1100" dirty="0">
                <a:solidFill>
                  <a:srgbClr val="2F6228"/>
                </a:solidFill>
                <a:effectLst>
                  <a:outerShdw blurRad="38100" dist="38100" dir="2700000" algn="tl">
                    <a:srgbClr val="000000">
                      <a:alpha val="43137"/>
                    </a:srgbClr>
                  </a:outerShdw>
                </a:effectLst>
                <a:latin typeface="Rockwell Nova" panose="02060503020205020403" pitchFamily="18" charset="0"/>
              </a:rPr>
              <a:t>11:00am-12:30pm</a:t>
            </a:r>
          </a:p>
          <a:p>
            <a:r>
              <a:rPr lang="en-US" sz="1100" dirty="0">
                <a:solidFill>
                  <a:schemeClr val="tx1">
                    <a:lumMod val="95000"/>
                    <a:lumOff val="5000"/>
                  </a:schemeClr>
                </a:solidFill>
                <a:effectLst>
                  <a:outerShdw blurRad="38100" dist="38100" dir="2700000" algn="tl">
                    <a:srgbClr val="000000">
                      <a:alpha val="43137"/>
                    </a:srgbClr>
                  </a:outerShdw>
                </a:effectLst>
                <a:latin typeface="Rockwell Nova" panose="02060503020205020403" pitchFamily="18" charset="0"/>
              </a:rPr>
              <a:t>      </a:t>
            </a:r>
            <a:r>
              <a:rPr lang="en-US" sz="1100" u="sng" dirty="0">
                <a:solidFill>
                  <a:schemeClr val="tx1">
                    <a:lumMod val="95000"/>
                    <a:lumOff val="5000"/>
                  </a:schemeClr>
                </a:solidFill>
                <a:effectLst>
                  <a:outerShdw blurRad="38100" dist="38100" dir="2700000" algn="tl">
                    <a:srgbClr val="000000">
                      <a:alpha val="43137"/>
                    </a:srgbClr>
                  </a:outerShdw>
                </a:effectLst>
                <a:latin typeface="Rockwell Nova" panose="02060503020205020403" pitchFamily="18" charset="0"/>
              </a:rPr>
              <a:t>Location</a:t>
            </a:r>
            <a:r>
              <a:rPr lang="en-US" sz="1100" dirty="0">
                <a:solidFill>
                  <a:schemeClr val="tx1">
                    <a:lumMod val="95000"/>
                    <a:lumOff val="5000"/>
                  </a:schemeClr>
                </a:solidFill>
                <a:effectLst>
                  <a:outerShdw blurRad="38100" dist="38100" dir="2700000" algn="tl">
                    <a:srgbClr val="000000">
                      <a:alpha val="43137"/>
                    </a:srgbClr>
                  </a:outerShdw>
                </a:effectLst>
                <a:latin typeface="Rockwell Nova" panose="02060503020205020403" pitchFamily="18" charset="0"/>
              </a:rPr>
              <a:t>:</a:t>
            </a:r>
            <a:r>
              <a:rPr lang="en-US" sz="1100" dirty="0">
                <a:solidFill>
                  <a:srgbClr val="2F6228"/>
                </a:solidFill>
                <a:effectLst>
                  <a:outerShdw blurRad="38100" dist="38100" dir="2700000" algn="tl">
                    <a:srgbClr val="000000">
                      <a:alpha val="43137"/>
                    </a:srgbClr>
                  </a:outerShdw>
                </a:effectLst>
                <a:latin typeface="Rockwell Nova" panose="02060503020205020403" pitchFamily="18" charset="0"/>
              </a:rPr>
              <a:t> WJSHS lower parking lot </a:t>
            </a:r>
          </a:p>
          <a:p>
            <a:r>
              <a:rPr lang="en-US" sz="1100" dirty="0">
                <a:solidFill>
                  <a:srgbClr val="2F6228"/>
                </a:solidFill>
                <a:effectLst>
                  <a:outerShdw blurRad="38100" dist="38100" dir="2700000" algn="tl">
                    <a:srgbClr val="000000">
                      <a:alpha val="43137"/>
                    </a:srgbClr>
                  </a:outerShdw>
                </a:effectLst>
                <a:latin typeface="Rockwell Nova" panose="02060503020205020403" pitchFamily="18" charset="0"/>
              </a:rPr>
              <a:t>      (near gym). Please stay in your car.</a:t>
            </a:r>
          </a:p>
          <a:p>
            <a:pPr algn="ctr"/>
            <a:endParaRPr lang="en-US" sz="400" dirty="0">
              <a:solidFill>
                <a:srgbClr val="2F6228"/>
              </a:solidFill>
              <a:effectLst>
                <a:outerShdw blurRad="38100" dist="38100" dir="2700000" algn="tl">
                  <a:srgbClr val="000000">
                    <a:alpha val="43137"/>
                  </a:srgbClr>
                </a:outerShdw>
              </a:effectLst>
              <a:latin typeface="Rockwell Nova" panose="02060503020205020403" pitchFamily="18" charset="0"/>
            </a:endParaRPr>
          </a:p>
          <a:p>
            <a:pPr algn="ctr"/>
            <a:r>
              <a:rPr lang="en-US" sz="1100" b="1" dirty="0">
                <a:effectLst>
                  <a:outerShdw blurRad="38100" dist="38100" dir="2700000" algn="tl">
                    <a:srgbClr val="000000">
                      <a:alpha val="43137"/>
                    </a:srgbClr>
                  </a:outerShdw>
                </a:effectLst>
                <a:latin typeface="Rockwell Nova" panose="02060503020205020403" pitchFamily="18" charset="0"/>
              </a:rPr>
              <a:t>   No need to pre-order! </a:t>
            </a:r>
          </a:p>
          <a:p>
            <a:pPr algn="ctr"/>
            <a:r>
              <a:rPr lang="en-US" sz="1500" b="1" spc="-150" dirty="0">
                <a:latin typeface="Segoe Print" panose="02000600000000000000" pitchFamily="2" charset="0"/>
              </a:rPr>
              <a:t> </a:t>
            </a:r>
          </a:p>
          <a:p>
            <a:pPr algn="ctr"/>
            <a:r>
              <a:rPr lang="en-US" dirty="0"/>
              <a:t> </a:t>
            </a:r>
          </a:p>
          <a:p>
            <a:pPr algn="ctr"/>
            <a:endParaRPr lang="en-US" dirty="0"/>
          </a:p>
        </p:txBody>
      </p:sp>
      <p:sp>
        <p:nvSpPr>
          <p:cNvPr id="20" name="TextBox 19">
            <a:extLst>
              <a:ext uri="{FF2B5EF4-FFF2-40B4-BE49-F238E27FC236}">
                <a16:creationId xmlns:a16="http://schemas.microsoft.com/office/drawing/2014/main" id="{BAB139EA-9C2F-4099-B7AA-F3174790357F}"/>
              </a:ext>
            </a:extLst>
          </p:cNvPr>
          <p:cNvSpPr txBox="1"/>
          <p:nvPr/>
        </p:nvSpPr>
        <p:spPr>
          <a:xfrm>
            <a:off x="547267" y="2751166"/>
            <a:ext cx="3185919" cy="2646878"/>
          </a:xfrm>
          <a:prstGeom prst="rect">
            <a:avLst/>
          </a:prstGeom>
          <a:noFill/>
        </p:spPr>
        <p:txBody>
          <a:bodyPr wrap="square" rtlCol="0">
            <a:spAutoFit/>
          </a:bodyPr>
          <a:lstStyle/>
          <a:p>
            <a:pPr algn="ctr"/>
            <a:r>
              <a:rPr lang="en-US" sz="1200" dirty="0">
                <a:latin typeface="Abadi Extra Light" panose="020B0204020104020204" pitchFamily="34" charset="0"/>
              </a:rPr>
              <a:t>The students continue to work hard during this busy time of the year! We are focusing on developing strong literacy practices which includes lots of reading and writing practice during the school day. We look forward to seeing everyone participate in the fun spirit days we added this month! Thank you for your continued support, patience, flexibility and understanding as we work through this year together. I am so proud of the students for persevering in these challenging times. Please continue to reach out for support as needed. If you have any questions or concerns, we will be happy to work with you! </a:t>
            </a:r>
          </a:p>
          <a:p>
            <a:pPr algn="ctr"/>
            <a:r>
              <a:rPr lang="en-US" sz="1000" u="sng" dirty="0">
                <a:latin typeface="Abadi Extra Light" panose="020B0204020104020204" pitchFamily="34" charset="0"/>
                <a:hlinkClick r:id="rId4">
                  <a:extLst>
                    <a:ext uri="{A12FA001-AC4F-418D-AE19-62706E023703}">
                      <ahyp:hlinkClr xmlns:ahyp="http://schemas.microsoft.com/office/drawing/2018/hyperlinkcolor" val="tx"/>
                    </a:ext>
                  </a:extLst>
                </a:hlinkClick>
              </a:rPr>
              <a:t>piwasinski@ware.k12.ma.</a:t>
            </a:r>
            <a:r>
              <a:rPr lang="en-US" sz="1000" dirty="0">
                <a:latin typeface="Abadi Extra Light" panose="020B0204020104020204" pitchFamily="34" charset="0"/>
                <a:hlinkClick r:id="rId4">
                  <a:extLst>
                    <a:ext uri="{A12FA001-AC4F-418D-AE19-62706E023703}">
                      <ahyp:hlinkClr xmlns:ahyp="http://schemas.microsoft.com/office/drawing/2018/hyperlinkcolor" val="tx"/>
                    </a:ext>
                  </a:extLst>
                </a:hlinkClick>
              </a:rPr>
              <a:t>us</a:t>
            </a:r>
            <a:endParaRPr lang="en-US" sz="1300" dirty="0"/>
          </a:p>
        </p:txBody>
      </p:sp>
      <p:sp>
        <p:nvSpPr>
          <p:cNvPr id="6" name="TextBox 5">
            <a:extLst>
              <a:ext uri="{FF2B5EF4-FFF2-40B4-BE49-F238E27FC236}">
                <a16:creationId xmlns:a16="http://schemas.microsoft.com/office/drawing/2014/main" id="{336241BC-71FA-40BD-BA4A-3CE9F0FDEE8C}"/>
              </a:ext>
            </a:extLst>
          </p:cNvPr>
          <p:cNvSpPr txBox="1"/>
          <p:nvPr/>
        </p:nvSpPr>
        <p:spPr>
          <a:xfrm rot="21024972">
            <a:off x="2939258" y="4822284"/>
            <a:ext cx="979484" cy="677108"/>
          </a:xfrm>
          <a:prstGeom prst="rect">
            <a:avLst/>
          </a:prstGeom>
          <a:noFill/>
        </p:spPr>
        <p:txBody>
          <a:bodyPr wrap="square" rtlCol="0">
            <a:spAutoFit/>
          </a:bodyPr>
          <a:lstStyle/>
          <a:p>
            <a:pPr algn="ctr"/>
            <a:r>
              <a:rPr lang="en-US" sz="1300" b="1" dirty="0">
                <a:solidFill>
                  <a:srgbClr val="20411B"/>
                </a:solidFill>
                <a:effectLst>
                  <a:outerShdw blurRad="38100" dist="38100" dir="2700000" algn="tl">
                    <a:srgbClr val="000000">
                      <a:alpha val="43137"/>
                    </a:srgbClr>
                  </a:outerShdw>
                </a:effectLst>
                <a:latin typeface="Ink Free" panose="03080402000500000000" pitchFamily="66" charset="0"/>
              </a:rPr>
              <a:t>Mrs. </a:t>
            </a:r>
          </a:p>
          <a:p>
            <a:pPr algn="ctr"/>
            <a:r>
              <a:rPr lang="en-US" sz="1300" b="1" dirty="0">
                <a:solidFill>
                  <a:srgbClr val="20411B"/>
                </a:solidFill>
                <a:effectLst>
                  <a:outerShdw blurRad="38100" dist="38100" dir="2700000" algn="tl">
                    <a:srgbClr val="000000">
                      <a:alpha val="43137"/>
                    </a:srgbClr>
                  </a:outerShdw>
                </a:effectLst>
                <a:latin typeface="Ink Free" panose="03080402000500000000" pitchFamily="66" charset="0"/>
              </a:rPr>
              <a:t>Iwasinski</a:t>
            </a:r>
          </a:p>
          <a:p>
            <a:endParaRPr lang="en-US" sz="1200" dirty="0">
              <a:solidFill>
                <a:schemeClr val="accent2">
                  <a:lumMod val="50000"/>
                </a:schemeClr>
              </a:solidFill>
              <a:effectLst>
                <a:outerShdw blurRad="38100" dist="38100" dir="2700000" algn="tl">
                  <a:srgbClr val="000000">
                    <a:alpha val="43137"/>
                  </a:srgbClr>
                </a:outerShdw>
              </a:effectLst>
            </a:endParaRPr>
          </a:p>
        </p:txBody>
      </p:sp>
      <p:sp>
        <p:nvSpPr>
          <p:cNvPr id="21" name="Rectangle 20">
            <a:extLst>
              <a:ext uri="{FF2B5EF4-FFF2-40B4-BE49-F238E27FC236}">
                <a16:creationId xmlns:a16="http://schemas.microsoft.com/office/drawing/2014/main" id="{8529C68C-0E38-45A2-8752-4AAE8EF5C239}"/>
              </a:ext>
            </a:extLst>
          </p:cNvPr>
          <p:cNvSpPr/>
          <p:nvPr/>
        </p:nvSpPr>
        <p:spPr>
          <a:xfrm>
            <a:off x="469127" y="8796729"/>
            <a:ext cx="3215739" cy="253916"/>
          </a:xfrm>
          <a:prstGeom prst="rect">
            <a:avLst/>
          </a:prstGeom>
        </p:spPr>
        <p:txBody>
          <a:bodyPr wrap="square">
            <a:spAutoFit/>
          </a:bodyPr>
          <a:lstStyle/>
          <a:p>
            <a:r>
              <a:rPr lang="en-US" sz="1050" b="1" dirty="0">
                <a:solidFill>
                  <a:srgbClr val="0070C0"/>
                </a:solidFill>
                <a:effectLst>
                  <a:outerShdw blurRad="38100" dist="38100" dir="2700000" algn="tl">
                    <a:srgbClr val="000000">
                      <a:alpha val="43137"/>
                    </a:srgbClr>
                  </a:outerShdw>
                </a:effectLst>
                <a:latin typeface="Segoe Print" panose="02000600000000000000" pitchFamily="2" charset="0"/>
              </a:rPr>
              <a:t>     December is National Giving Month! </a:t>
            </a:r>
            <a:endParaRPr lang="en-US" sz="600" dirty="0">
              <a:ln w="19050" cap="flat" cmpd="sng" algn="ctr">
                <a:solidFill>
                  <a:prstClr val="black"/>
                </a:solidFill>
                <a:prstDash val="solid"/>
                <a:round/>
                <a:headEnd type="none" w="med" len="med"/>
                <a:tailEnd type="none" w="med" len="med"/>
              </a:ln>
              <a:solidFill>
                <a:srgbClr val="0070C0"/>
              </a:solidFill>
              <a:latin typeface="Rockwell Nova" panose="02060503020205020403" pitchFamily="18" charset="0"/>
              <a:cs typeface="Arial Black"/>
            </a:endParaRPr>
          </a:p>
        </p:txBody>
      </p:sp>
      <p:sp>
        <p:nvSpPr>
          <p:cNvPr id="7" name="TextBox 6">
            <a:extLst>
              <a:ext uri="{FF2B5EF4-FFF2-40B4-BE49-F238E27FC236}">
                <a16:creationId xmlns:a16="http://schemas.microsoft.com/office/drawing/2014/main" id="{B2F13BCA-A7D1-4B24-9869-2726E10E2FB4}"/>
              </a:ext>
            </a:extLst>
          </p:cNvPr>
          <p:cNvSpPr txBox="1"/>
          <p:nvPr/>
        </p:nvSpPr>
        <p:spPr>
          <a:xfrm>
            <a:off x="4946868" y="1328078"/>
            <a:ext cx="1034994" cy="549018"/>
          </a:xfrm>
          <a:prstGeom prst="rect">
            <a:avLst/>
          </a:prstGeom>
          <a:solidFill>
            <a:schemeClr val="bg1"/>
          </a:solidFill>
        </p:spPr>
        <p:txBody>
          <a:bodyPr wrap="square" rtlCol="0">
            <a:spAutoFit/>
          </a:bodyPr>
          <a:lstStyle/>
          <a:p>
            <a:endParaRPr lang="en-US" dirty="0"/>
          </a:p>
        </p:txBody>
      </p:sp>
      <p:sp>
        <p:nvSpPr>
          <p:cNvPr id="23" name="Rectangle 22">
            <a:extLst>
              <a:ext uri="{FF2B5EF4-FFF2-40B4-BE49-F238E27FC236}">
                <a16:creationId xmlns:a16="http://schemas.microsoft.com/office/drawing/2014/main" id="{9BCAD847-0A31-4AF5-8085-1C2C128D6CFE}"/>
              </a:ext>
            </a:extLst>
          </p:cNvPr>
          <p:cNvSpPr/>
          <p:nvPr/>
        </p:nvSpPr>
        <p:spPr>
          <a:xfrm>
            <a:off x="3379163" y="8731924"/>
            <a:ext cx="3215739" cy="461665"/>
          </a:xfrm>
          <a:prstGeom prst="rect">
            <a:avLst/>
          </a:prstGeom>
        </p:spPr>
        <p:txBody>
          <a:bodyPr wrap="square">
            <a:spAutoFit/>
          </a:bodyPr>
          <a:lstStyle/>
          <a:p>
            <a:r>
              <a:rPr lang="en-US" sz="800" b="1" dirty="0">
                <a:solidFill>
                  <a:srgbClr val="00152A"/>
                </a:solidFill>
                <a:latin typeface="Gill Sans Nova Cond" panose="020B0604020202020204" pitchFamily="34" charset="0"/>
              </a:rPr>
              <a:t>National Giving Month </a:t>
            </a:r>
            <a:r>
              <a:rPr lang="en-US" sz="800" dirty="0">
                <a:solidFill>
                  <a:srgbClr val="00152A"/>
                </a:solidFill>
                <a:latin typeface="Gill Sans Nova Cond" panose="020B0604020202020204" pitchFamily="34" charset="0"/>
              </a:rPr>
              <a:t>acknowledges the generosity and volunteerism that unites people of all ideologies during the month of December. </a:t>
            </a:r>
            <a:r>
              <a:rPr lang="en-US" sz="800" dirty="0">
                <a:solidFill>
                  <a:srgbClr val="00152A"/>
                </a:solidFill>
                <a:effectLst>
                  <a:outerShdw blurRad="38100" dist="38100" dir="2700000" algn="tl">
                    <a:srgbClr val="000000">
                      <a:alpha val="43137"/>
                    </a:srgbClr>
                  </a:outerShdw>
                </a:effectLst>
                <a:latin typeface="Segoe Print" panose="02000600000000000000" pitchFamily="2" charset="0"/>
              </a:rPr>
              <a:t> </a:t>
            </a:r>
            <a:endParaRPr lang="en-US" sz="800" dirty="0">
              <a:ln w="19050" cap="flat" cmpd="sng" algn="ctr">
                <a:solidFill>
                  <a:prstClr val="black"/>
                </a:solidFill>
                <a:prstDash val="solid"/>
                <a:round/>
                <a:headEnd type="none" w="med" len="med"/>
                <a:tailEnd type="none" w="med" len="med"/>
              </a:ln>
              <a:solidFill>
                <a:srgbClr val="00152A"/>
              </a:solidFill>
              <a:latin typeface="Rockwell Nova" panose="02060503020205020403" pitchFamily="18" charset="0"/>
              <a:cs typeface="Arial Black"/>
            </a:endParaRPr>
          </a:p>
        </p:txBody>
      </p:sp>
      <p:pic>
        <p:nvPicPr>
          <p:cNvPr id="12" name="Picture 11">
            <a:extLst>
              <a:ext uri="{FF2B5EF4-FFF2-40B4-BE49-F238E27FC236}">
                <a16:creationId xmlns:a16="http://schemas.microsoft.com/office/drawing/2014/main" id="{C8A20E94-FD6F-4E5C-85CF-15EC08ED3AE0}"/>
              </a:ext>
            </a:extLst>
          </p:cNvPr>
          <p:cNvPicPr>
            <a:picLocks noChangeAspect="1"/>
          </p:cNvPicPr>
          <p:nvPr/>
        </p:nvPicPr>
        <p:blipFill>
          <a:blip r:embed="rId5"/>
          <a:stretch>
            <a:fillRect/>
          </a:stretch>
        </p:blipFill>
        <p:spPr>
          <a:xfrm>
            <a:off x="824921" y="1310928"/>
            <a:ext cx="1377282" cy="742205"/>
          </a:xfrm>
          <a:prstGeom prst="rect">
            <a:avLst/>
          </a:prstGeom>
        </p:spPr>
      </p:pic>
      <p:pic>
        <p:nvPicPr>
          <p:cNvPr id="19" name="Picture 18" descr="Background pattern&#10;&#10;Description automatically generated">
            <a:extLst>
              <a:ext uri="{FF2B5EF4-FFF2-40B4-BE49-F238E27FC236}">
                <a16:creationId xmlns:a16="http://schemas.microsoft.com/office/drawing/2014/main" id="{37321F66-2919-4FD7-8ABB-3C36272DFDC1}"/>
              </a:ext>
            </a:extLst>
          </p:cNvPr>
          <p:cNvPicPr>
            <a:picLocks noChangeAspect="1"/>
          </p:cNvPicPr>
          <p:nvPr/>
        </p:nvPicPr>
        <p:blipFill>
          <a:blip r:embed="rId6"/>
          <a:stretch>
            <a:fillRect/>
          </a:stretch>
        </p:blipFill>
        <p:spPr>
          <a:xfrm rot="21398483">
            <a:off x="74359" y="4942793"/>
            <a:ext cx="819358" cy="868553"/>
          </a:xfrm>
          <a:prstGeom prst="rect">
            <a:avLst/>
          </a:prstGeom>
        </p:spPr>
      </p:pic>
      <p:pic>
        <p:nvPicPr>
          <p:cNvPr id="26" name="Picture 4">
            <a:extLst>
              <a:ext uri="{FF2B5EF4-FFF2-40B4-BE49-F238E27FC236}">
                <a16:creationId xmlns:a16="http://schemas.microsoft.com/office/drawing/2014/main" id="{5564E58F-243C-4D5C-B1BE-44AE530E60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789702" flipV="1">
            <a:off x="3468020" y="7955780"/>
            <a:ext cx="1501759"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34" name="Picture 4">
            <a:extLst>
              <a:ext uri="{FF2B5EF4-FFF2-40B4-BE49-F238E27FC236}">
                <a16:creationId xmlns:a16="http://schemas.microsoft.com/office/drawing/2014/main" id="{E9CDF704-07D6-4E7C-ACA0-D78930AF28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789702" flipV="1">
            <a:off x="4970367" y="7955781"/>
            <a:ext cx="1501759"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35" name="Picture 4">
            <a:extLst>
              <a:ext uri="{FF2B5EF4-FFF2-40B4-BE49-F238E27FC236}">
                <a16:creationId xmlns:a16="http://schemas.microsoft.com/office/drawing/2014/main" id="{F9665706-83F0-43D2-BC19-63E83A6DF7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474264" y="8520272"/>
            <a:ext cx="1501759"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36" name="Picture 4">
            <a:extLst>
              <a:ext uri="{FF2B5EF4-FFF2-40B4-BE49-F238E27FC236}">
                <a16:creationId xmlns:a16="http://schemas.microsoft.com/office/drawing/2014/main" id="{400065C1-F502-4B45-8DAA-259853AABD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4970661" y="8526879"/>
            <a:ext cx="1501759"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31" name="Picture 30">
            <a:extLst>
              <a:ext uri="{FF2B5EF4-FFF2-40B4-BE49-F238E27FC236}">
                <a16:creationId xmlns:a16="http://schemas.microsoft.com/office/drawing/2014/main" id="{8E0789D5-E31D-4A03-880C-00FBD56D3B4E}"/>
              </a:ext>
            </a:extLst>
          </p:cNvPr>
          <p:cNvPicPr>
            <a:picLocks noChangeAspect="1"/>
          </p:cNvPicPr>
          <p:nvPr/>
        </p:nvPicPr>
        <p:blipFill>
          <a:blip r:embed="rId8"/>
          <a:stretch>
            <a:fillRect/>
          </a:stretch>
        </p:blipFill>
        <p:spPr>
          <a:xfrm>
            <a:off x="3352308" y="5539303"/>
            <a:ext cx="469418" cy="474634"/>
          </a:xfrm>
          <a:prstGeom prst="rect">
            <a:avLst/>
          </a:prstGeom>
        </p:spPr>
      </p:pic>
      <p:pic>
        <p:nvPicPr>
          <p:cNvPr id="32" name="Picture 31">
            <a:extLst>
              <a:ext uri="{FF2B5EF4-FFF2-40B4-BE49-F238E27FC236}">
                <a16:creationId xmlns:a16="http://schemas.microsoft.com/office/drawing/2014/main" id="{7431A956-90DA-4E85-83E1-C9DBCE44BAD0}"/>
              </a:ext>
            </a:extLst>
          </p:cNvPr>
          <p:cNvPicPr>
            <a:picLocks noChangeAspect="1"/>
          </p:cNvPicPr>
          <p:nvPr/>
        </p:nvPicPr>
        <p:blipFill>
          <a:blip r:embed="rId9"/>
          <a:stretch>
            <a:fillRect/>
          </a:stretch>
        </p:blipFill>
        <p:spPr>
          <a:xfrm>
            <a:off x="6098362" y="7337467"/>
            <a:ext cx="485714" cy="485714"/>
          </a:xfrm>
          <a:prstGeom prst="rect">
            <a:avLst/>
          </a:prstGeom>
        </p:spPr>
      </p:pic>
      <p:pic>
        <p:nvPicPr>
          <p:cNvPr id="37" name="Picture 36" descr="A picture containing plant&#10;&#10;Description automatically generated">
            <a:extLst>
              <a:ext uri="{FF2B5EF4-FFF2-40B4-BE49-F238E27FC236}">
                <a16:creationId xmlns:a16="http://schemas.microsoft.com/office/drawing/2014/main" id="{597423A9-1D25-4C58-B8A9-85FD003C876D}"/>
              </a:ext>
            </a:extLst>
          </p:cNvPr>
          <p:cNvPicPr>
            <a:picLocks noChangeAspect="1"/>
          </p:cNvPicPr>
          <p:nvPr/>
        </p:nvPicPr>
        <p:blipFill>
          <a:blip r:embed="rId10"/>
          <a:stretch>
            <a:fillRect/>
          </a:stretch>
        </p:blipFill>
        <p:spPr>
          <a:xfrm>
            <a:off x="0" y="-17177"/>
            <a:ext cx="3379163" cy="1110485"/>
          </a:xfrm>
          <a:prstGeom prst="rect">
            <a:avLst/>
          </a:prstGeom>
        </p:spPr>
      </p:pic>
      <p:pic>
        <p:nvPicPr>
          <p:cNvPr id="38" name="Picture 37">
            <a:extLst>
              <a:ext uri="{FF2B5EF4-FFF2-40B4-BE49-F238E27FC236}">
                <a16:creationId xmlns:a16="http://schemas.microsoft.com/office/drawing/2014/main" id="{6C938200-76FA-47C6-AEA8-96EE13BE5939}"/>
              </a:ext>
            </a:extLst>
          </p:cNvPr>
          <p:cNvPicPr>
            <a:picLocks noChangeAspect="1"/>
          </p:cNvPicPr>
          <p:nvPr/>
        </p:nvPicPr>
        <p:blipFill>
          <a:blip r:embed="rId11"/>
          <a:stretch>
            <a:fillRect/>
          </a:stretch>
        </p:blipFill>
        <p:spPr>
          <a:xfrm>
            <a:off x="3379163" y="-9653"/>
            <a:ext cx="3478838" cy="1109568"/>
          </a:xfrm>
          <a:prstGeom prst="rect">
            <a:avLst/>
          </a:prstGeom>
        </p:spPr>
      </p:pic>
      <p:sp>
        <p:nvSpPr>
          <p:cNvPr id="13" name="TextBox 12">
            <a:extLst>
              <a:ext uri="{FF2B5EF4-FFF2-40B4-BE49-F238E27FC236}">
                <a16:creationId xmlns:a16="http://schemas.microsoft.com/office/drawing/2014/main" id="{9E4A78FB-F864-4FB1-930F-782AD8762E00}"/>
              </a:ext>
            </a:extLst>
          </p:cNvPr>
          <p:cNvSpPr txBox="1"/>
          <p:nvPr/>
        </p:nvSpPr>
        <p:spPr>
          <a:xfrm>
            <a:off x="0" y="331095"/>
            <a:ext cx="6858000" cy="969496"/>
          </a:xfrm>
          <a:prstGeom prst="rect">
            <a:avLst/>
          </a:prstGeom>
          <a:blipFill>
            <a:blip r:embed="rId12"/>
            <a:tile tx="0" ty="0" sx="100000" sy="100000" flip="none" algn="tl"/>
          </a:blipFill>
        </p:spPr>
        <p:txBody>
          <a:bodyPr wrap="square" rtlCol="0" anchor="b">
            <a:spAutoFit/>
          </a:bodyPr>
          <a:lstStyle/>
          <a:p>
            <a:pPr algn="ctr"/>
            <a:r>
              <a:rPr lang="en-US" sz="5700" spc="-300" dirty="0">
                <a:solidFill>
                  <a:schemeClr val="tx1">
                    <a:lumMod val="95000"/>
                    <a:lumOff val="5000"/>
                  </a:schemeClr>
                </a:solidFill>
                <a:effectLst>
                  <a:outerShdw blurRad="38100" dist="38100" dir="2700000" algn="tl">
                    <a:srgbClr val="000000">
                      <a:alpha val="43137"/>
                    </a:srgbClr>
                  </a:outerShdw>
                </a:effectLst>
                <a:latin typeface="Modern Love Grunge" panose="04070805081005020601" pitchFamily="82" charset="0"/>
              </a:rPr>
              <a:t>SMK Elementary</a:t>
            </a:r>
          </a:p>
        </p:txBody>
      </p:sp>
      <p:pic>
        <p:nvPicPr>
          <p:cNvPr id="40" name="Picture 39">
            <a:extLst>
              <a:ext uri="{FF2B5EF4-FFF2-40B4-BE49-F238E27FC236}">
                <a16:creationId xmlns:a16="http://schemas.microsoft.com/office/drawing/2014/main" id="{198CCD2B-9E31-4893-9B81-EFFB80FE7F0C}"/>
              </a:ext>
            </a:extLst>
          </p:cNvPr>
          <p:cNvPicPr>
            <a:picLocks noChangeAspect="1"/>
          </p:cNvPicPr>
          <p:nvPr/>
        </p:nvPicPr>
        <p:blipFill>
          <a:blip r:embed="rId13"/>
          <a:stretch>
            <a:fillRect/>
          </a:stretch>
        </p:blipFill>
        <p:spPr>
          <a:xfrm rot="384198">
            <a:off x="5498361" y="880737"/>
            <a:ext cx="1250943" cy="155883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ACE0F015605547A1280B40AFFB0C4A" ma:contentTypeVersion="13" ma:contentTypeDescription="Create a new document." ma:contentTypeScope="" ma:versionID="1758b3ad240f4f2e9cfd845a27c37f51">
  <xsd:schema xmlns:xsd="http://www.w3.org/2001/XMLSchema" xmlns:xs="http://www.w3.org/2001/XMLSchema" xmlns:p="http://schemas.microsoft.com/office/2006/metadata/properties" xmlns:ns3="fcfe7c8a-664b-4410-ba89-f09d11c00bc2" xmlns:ns4="17c89dd4-7e63-462b-8eff-9ab3af1510ae" targetNamespace="http://schemas.microsoft.com/office/2006/metadata/properties" ma:root="true" ma:fieldsID="ea2540e70886a5a87c02c7770875d4a6" ns3:_="" ns4:_="">
    <xsd:import namespace="fcfe7c8a-664b-4410-ba89-f09d11c00bc2"/>
    <xsd:import namespace="17c89dd4-7e63-462b-8eff-9ab3af1510a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e7c8a-664b-4410-ba89-f09d11c00b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c89dd4-7e63-462b-8eff-9ab3af1510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425A2C-592D-4024-967D-E8098068B955}">
  <ds:schemaRefs>
    <ds:schemaRef ds:uri="http://schemas.microsoft.com/sharepoint/v3/contenttype/forms"/>
  </ds:schemaRefs>
</ds:datastoreItem>
</file>

<file path=customXml/itemProps2.xml><?xml version="1.0" encoding="utf-8"?>
<ds:datastoreItem xmlns:ds="http://schemas.openxmlformats.org/officeDocument/2006/customXml" ds:itemID="{5EBD1512-1654-4FB6-A8DE-70E2C175279D}">
  <ds:schemaRefs>
    <ds:schemaRef ds:uri="http://purl.org/dc/terms/"/>
    <ds:schemaRef ds:uri="http://www.w3.org/XML/1998/namespace"/>
    <ds:schemaRef ds:uri="http://purl.org/dc/dcmitype/"/>
    <ds:schemaRef ds:uri="http://schemas.microsoft.com/office/2006/documentManagement/types"/>
    <ds:schemaRef ds:uri="17c89dd4-7e63-462b-8eff-9ab3af1510ae"/>
    <ds:schemaRef ds:uri="http://schemas.microsoft.com/office/infopath/2007/PartnerControls"/>
    <ds:schemaRef ds:uri="http://purl.org/dc/elements/1.1/"/>
    <ds:schemaRef ds:uri="http://schemas.openxmlformats.org/package/2006/metadata/core-properties"/>
    <ds:schemaRef ds:uri="fcfe7c8a-664b-4410-ba89-f09d11c00bc2"/>
    <ds:schemaRef ds:uri="http://schemas.microsoft.com/office/2006/metadata/properties"/>
  </ds:schemaRefs>
</ds:datastoreItem>
</file>

<file path=customXml/itemProps3.xml><?xml version="1.0" encoding="utf-8"?>
<ds:datastoreItem xmlns:ds="http://schemas.openxmlformats.org/officeDocument/2006/customXml" ds:itemID="{C41ED18F-6CCE-415E-BDDD-0FA7DA4B9B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fe7c8a-664b-4410-ba89-f09d11c00bc2"/>
    <ds:schemaRef ds:uri="17c89dd4-7e63-462b-8eff-9ab3af1510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3231</TotalTime>
  <Words>433</Words>
  <Application>Microsoft Office PowerPoint</Application>
  <PresentationFormat>On-screen Show (4:3)</PresentationFormat>
  <Paragraphs>42</Paragraphs>
  <Slides>1</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vt:i4>
      </vt:variant>
    </vt:vector>
  </HeadingPairs>
  <TitlesOfParts>
    <vt:vector size="15" baseType="lpstr">
      <vt:lpstr>Abadi Extra Light</vt:lpstr>
      <vt:lpstr>Arial</vt:lpstr>
      <vt:lpstr>Berlin Sans FB Demi</vt:lpstr>
      <vt:lpstr>Britannic Bold</vt:lpstr>
      <vt:lpstr>Calibri</vt:lpstr>
      <vt:lpstr>Gill Sans Nova Cond</vt:lpstr>
      <vt:lpstr>Ink Free</vt:lpstr>
      <vt:lpstr>Modern Love Caps</vt:lpstr>
      <vt:lpstr>Modern Love Grunge</vt:lpstr>
      <vt:lpstr>Rockwell Nova</vt:lpstr>
      <vt:lpstr>Segoe Print</vt:lpstr>
      <vt:lpstr>Tempus Sans ITC</vt:lpstr>
      <vt:lpstr>Wingdings</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Desiree Aviles</dc:creator>
  <cp:lastModifiedBy>Chevrette, Samantha</cp:lastModifiedBy>
  <cp:revision>28</cp:revision>
  <cp:lastPrinted>2020-12-08T16:29:24Z</cp:lastPrinted>
  <dcterms:created xsi:type="dcterms:W3CDTF">2016-08-10T20:03:09Z</dcterms:created>
  <dcterms:modified xsi:type="dcterms:W3CDTF">2020-12-08T20:06:46Z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0x0101007AACE0F015605547A1280B40AFFB0C4A</vt:lpwstr>
  </property>
</Properties>
</file>